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2" r:id="rId3"/>
    <p:sldId id="264" r:id="rId4"/>
    <p:sldId id="261" r:id="rId5"/>
    <p:sldId id="258" r:id="rId6"/>
    <p:sldId id="265" r:id="rId7"/>
    <p:sldId id="259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233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9BD0A33-DC39-47DF-9ECF-4BC8E6EFD6D4}" type="datetimeFigureOut">
              <a:rPr lang="pl-PL" smtClean="0"/>
              <a:t>2012-07-10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94C6616-3B34-4821-8C84-36E2FB537198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deczanie.n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deczanie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8062912" cy="1470025"/>
          </a:xfrm>
        </p:spPr>
        <p:txBody>
          <a:bodyPr/>
          <a:lstStyle/>
          <a:p>
            <a:r>
              <a:rPr lang="pl-PL" dirty="0" smtClean="0"/>
              <a:t>III Forum Prasy Sądeckiej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482976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Miasteczko Galicyjskie w Nowym Sączu</a:t>
            </a:r>
          </a:p>
          <a:p>
            <a:r>
              <a:rPr lang="pl-PL" sz="2400" b="1" dirty="0" smtClean="0"/>
              <a:t>6 lipca 2012 </a:t>
            </a:r>
            <a:r>
              <a:rPr lang="pl-PL" sz="2400" b="1" dirty="0" smtClean="0"/>
              <a:t>roku</a:t>
            </a:r>
          </a:p>
          <a:p>
            <a:endParaRPr lang="pl-PL" sz="2400" b="1" dirty="0" smtClean="0"/>
          </a:p>
          <a:p>
            <a:endParaRPr lang="pl-PL" sz="2400" b="1" dirty="0"/>
          </a:p>
          <a:p>
            <a:endParaRPr lang="pl-PL" sz="2400" b="1" dirty="0" smtClean="0"/>
          </a:p>
          <a:p>
            <a:endParaRPr lang="pl-PL" sz="2400" b="1" dirty="0"/>
          </a:p>
          <a:p>
            <a:endParaRPr lang="pl-PL" sz="2400" b="1" dirty="0"/>
          </a:p>
          <a:p>
            <a:r>
              <a:rPr lang="pl-PL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Bożena </a:t>
            </a:r>
            <a:r>
              <a:rPr lang="pl-PL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Mściwujewska</a:t>
            </a:r>
            <a:r>
              <a:rPr lang="pl-PL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-Kruk</a:t>
            </a:r>
          </a:p>
          <a:p>
            <a:r>
              <a:rPr lang="pl-PL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Redaktor Naczelna Almanachu Muszyny</a:t>
            </a:r>
            <a:endParaRPr lang="pl-PL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772400" cy="496855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pl-PL" dirty="0" smtClean="0"/>
              <a:t>Jacy jesteśmy?</a:t>
            </a:r>
            <a:br>
              <a:rPr lang="pl-PL" dirty="0" smtClean="0"/>
            </a:br>
            <a:r>
              <a:rPr lang="pl-PL" dirty="0" smtClean="0"/>
              <a:t>Co oferujemy?  </a:t>
            </a:r>
            <a:br>
              <a:rPr lang="pl-PL" dirty="0" smtClean="0"/>
            </a:br>
            <a:r>
              <a:rPr lang="pl-PL" dirty="0" smtClean="0"/>
              <a:t>Czego oczekujemy? </a:t>
            </a:r>
            <a:br>
              <a:rPr lang="pl-PL" dirty="0" smtClean="0"/>
            </a:br>
            <a:r>
              <a:rPr lang="pl-PL" dirty="0" smtClean="0"/>
              <a:t>Propozycja na jutro! 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476673"/>
            <a:ext cx="6417734" cy="648071"/>
          </a:xfrm>
        </p:spPr>
        <p:txBody>
          <a:bodyPr>
            <a:normAutofit fontScale="85000" lnSpcReduction="20000"/>
          </a:bodyPr>
          <a:lstStyle/>
          <a:p>
            <a:r>
              <a:rPr lang="pl-PL" sz="2600" b="1" dirty="0" smtClean="0"/>
              <a:t>Prasa lokalna i archiwa – partnerzy czy konkurenci</a:t>
            </a:r>
            <a:r>
              <a:rPr lang="pl-PL" dirty="0" smtClean="0"/>
              <a:t>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35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Wiedza o nas 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Notki bibliograficzne, oprac. Renata Kopacz, Biblioteka Miejska w Muszynie </a:t>
            </a:r>
          </a:p>
          <a:p>
            <a:r>
              <a:rPr lang="pl-PL" dirty="0" smtClean="0"/>
              <a:t>Katalogi</a:t>
            </a:r>
          </a:p>
          <a:p>
            <a:r>
              <a:rPr lang="pl-PL" dirty="0" smtClean="0"/>
              <a:t>Adresy internetowe </a:t>
            </a:r>
          </a:p>
          <a:p>
            <a:r>
              <a:rPr lang="pl-PL" dirty="0" smtClean="0"/>
              <a:t>Prasa sądecka 1891-2011, praca zbiorowa pod kierunkiem profesora Bolesława Farona</a:t>
            </a:r>
          </a:p>
          <a:p>
            <a:r>
              <a:rPr lang="pl-PL" dirty="0" smtClean="0"/>
              <a:t>Nagroda Szczęsnego Morawskiego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88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0732"/>
            <a:ext cx="899592" cy="6153912"/>
          </a:xfrm>
        </p:spPr>
        <p:txBody>
          <a:bodyPr/>
          <a:lstStyle/>
          <a:p>
            <a:r>
              <a:rPr lang="pl-PL" dirty="0" smtClean="0"/>
              <a:t>Jacy jesteśmy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290732"/>
            <a:ext cx="576064" cy="3017520"/>
          </a:xfrm>
        </p:spPr>
        <p:txBody>
          <a:bodyPr/>
          <a:lstStyle/>
          <a:p>
            <a:r>
              <a:rPr lang="pl-PL" dirty="0" smtClean="0"/>
              <a:t>Nasza siła</a:t>
            </a:r>
            <a:endParaRPr lang="pl-P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71600" y="3427124"/>
            <a:ext cx="576064" cy="3017520"/>
          </a:xfrm>
        </p:spPr>
        <p:txBody>
          <a:bodyPr/>
          <a:lstStyle/>
          <a:p>
            <a:r>
              <a:rPr lang="pl-PL" dirty="0" smtClean="0"/>
              <a:t>Nasza słabość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835696" y="290732"/>
            <a:ext cx="7200800" cy="301752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Jesteśmy </a:t>
            </a:r>
            <a:r>
              <a:rPr lang="pl-PL" smtClean="0"/>
              <a:t>policzalni :  </a:t>
            </a:r>
            <a:r>
              <a:rPr lang="pl-PL" b="1" dirty="0" smtClean="0">
                <a:solidFill>
                  <a:srgbClr val="FF0000"/>
                </a:solidFill>
              </a:rPr>
              <a:t>3</a:t>
            </a:r>
            <a:r>
              <a:rPr lang="pl-PL" dirty="0" smtClean="0"/>
              <a:t> roczniki, </a:t>
            </a:r>
            <a:r>
              <a:rPr lang="pl-PL" b="1" dirty="0" smtClean="0">
                <a:solidFill>
                  <a:srgbClr val="FF0000"/>
                </a:solidFill>
              </a:rPr>
              <a:t>1 </a:t>
            </a:r>
            <a:r>
              <a:rPr lang="pl-PL" dirty="0" smtClean="0"/>
              <a:t>półrocznik, </a:t>
            </a:r>
            <a:r>
              <a:rPr lang="pl-PL" b="1" dirty="0" smtClean="0">
                <a:solidFill>
                  <a:srgbClr val="FF0000"/>
                </a:solidFill>
              </a:rPr>
              <a:t>2</a:t>
            </a:r>
            <a:r>
              <a:rPr lang="pl-PL" dirty="0" smtClean="0"/>
              <a:t> kwartalniki, </a:t>
            </a:r>
            <a:r>
              <a:rPr lang="pl-PL" b="1" dirty="0" smtClean="0">
                <a:solidFill>
                  <a:srgbClr val="FF0000"/>
                </a:solidFill>
              </a:rPr>
              <a:t>2</a:t>
            </a:r>
            <a:r>
              <a:rPr lang="pl-PL" dirty="0" smtClean="0"/>
              <a:t> </a:t>
            </a:r>
            <a:r>
              <a:rPr lang="pl-PL" smtClean="0"/>
              <a:t>dwumiesięczniki, </a:t>
            </a:r>
            <a:r>
              <a:rPr lang="pl-PL" b="1" smtClean="0">
                <a:solidFill>
                  <a:srgbClr val="FF0000"/>
                </a:solidFill>
              </a:rPr>
              <a:t>5</a:t>
            </a:r>
            <a:r>
              <a:rPr lang="pl-PL" smtClean="0"/>
              <a:t> </a:t>
            </a:r>
            <a:r>
              <a:rPr lang="pl-PL" dirty="0" smtClean="0"/>
              <a:t>miesięczników. Łączny roczny nakład to </a:t>
            </a:r>
            <a:r>
              <a:rPr lang="pl-PL" b="1" dirty="0" smtClean="0">
                <a:solidFill>
                  <a:srgbClr val="FF0000"/>
                </a:solidFill>
              </a:rPr>
              <a:t>100.000</a:t>
            </a:r>
            <a:r>
              <a:rPr lang="pl-PL" dirty="0" smtClean="0"/>
              <a:t> egzemplarzy.</a:t>
            </a:r>
          </a:p>
          <a:p>
            <a:r>
              <a:rPr lang="pl-PL" dirty="0" smtClean="0"/>
              <a:t>Mamy znakomite kontakty ze środowiskiem, cieszymy się zaufaniem. </a:t>
            </a:r>
          </a:p>
          <a:p>
            <a:r>
              <a:rPr lang="pl-PL" dirty="0" smtClean="0"/>
              <a:t>Mamy rzesze oddanych społecznych współpracowników.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35696" y="3427124"/>
            <a:ext cx="7308304" cy="3017520"/>
          </a:xfrm>
        </p:spPr>
        <p:txBody>
          <a:bodyPr>
            <a:normAutofit/>
          </a:bodyPr>
          <a:lstStyle/>
          <a:p>
            <a:r>
              <a:rPr lang="pl-PL" dirty="0" smtClean="0"/>
              <a:t>Brak stabilnych źródeł finansowania.</a:t>
            </a:r>
          </a:p>
          <a:p>
            <a:r>
              <a:rPr lang="pl-PL" dirty="0" smtClean="0"/>
              <a:t>Słabe długofalowe planowanie.</a:t>
            </a:r>
          </a:p>
          <a:p>
            <a:r>
              <a:rPr lang="pl-PL" dirty="0" smtClean="0"/>
              <a:t>Nadal niewystarczająca obecność w necie, szczególnie pod kątem aktualizowania informacji.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10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Co możemy zaoferować we wzajemnej współpracy?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2808"/>
            <a:ext cx="8928992" cy="4572000"/>
          </a:xfrm>
        </p:spPr>
        <p:txBody>
          <a:bodyPr/>
          <a:lstStyle/>
          <a:p>
            <a:pPr marL="57835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Nasze łamy</a:t>
            </a:r>
          </a:p>
          <a:p>
            <a:pPr marL="57835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Solidne Lokalne kontakty</a:t>
            </a:r>
          </a:p>
          <a:p>
            <a:pPr marL="57835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Zamieszczanie informacji służących budowaniu szacunku do dokumentów</a:t>
            </a:r>
          </a:p>
          <a:p>
            <a:pPr marL="57835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Platformę </a:t>
            </a:r>
            <a:r>
              <a:rPr lang="pl-PL" smtClean="0"/>
              <a:t>kontaktów internetowych </a:t>
            </a:r>
            <a:r>
              <a:rPr lang="pl-PL" dirty="0" smtClean="0">
                <a:hlinkClick r:id="rId2"/>
              </a:rPr>
              <a:t>www.sadeczanie.net</a:t>
            </a:r>
            <a:r>
              <a:rPr lang="pl-PL" dirty="0" smtClean="0"/>
              <a:t>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9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67825" cy="769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1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Czego oczekujemy?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2808"/>
            <a:ext cx="8784976" cy="4572000"/>
          </a:xfrm>
        </p:spPr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Partnerskich relacji w wyjaśnianiu zasad archiwistyki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Ułatwieniu dostępu do informacji odpowiadającej specyfice programowej pisma  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Wyprzedzającej informacji o nowościach w zasobach archiwalnych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Ujęcia w systemie dystrybucji katalogów </a:t>
            </a:r>
          </a:p>
          <a:p>
            <a:pPr marL="578358" indent="-51435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58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na jutro!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lnSpc>
                <a:spcPct val="200000"/>
              </a:lnSpc>
              <a:buFont typeface="+mj-lt"/>
              <a:buAutoNum type="arabicPeriod"/>
            </a:pPr>
            <a:r>
              <a:rPr lang="pl-PL" b="1" dirty="0" smtClean="0"/>
              <a:t>Wymiana wydawnictw</a:t>
            </a:r>
          </a:p>
          <a:p>
            <a:pPr marL="578358" indent="-514350">
              <a:lnSpc>
                <a:spcPct val="200000"/>
              </a:lnSpc>
              <a:buFont typeface="+mj-lt"/>
              <a:buAutoNum type="arabicPeriod"/>
            </a:pPr>
            <a:r>
              <a:rPr lang="pl-PL" b="1" dirty="0" smtClean="0"/>
              <a:t>Doroczne robocze spotkania</a:t>
            </a:r>
          </a:p>
          <a:p>
            <a:pPr marL="578358" indent="-514350">
              <a:lnSpc>
                <a:spcPct val="200000"/>
              </a:lnSpc>
              <a:buFont typeface="+mj-lt"/>
              <a:buAutoNum type="arabicPeriod"/>
            </a:pPr>
            <a:r>
              <a:rPr lang="pl-PL" b="1" dirty="0" smtClean="0"/>
              <a:t>Współpraca przy </a:t>
            </a:r>
            <a:r>
              <a:rPr lang="pl-PL" b="1" dirty="0" smtClean="0">
                <a:hlinkClick r:id="rId2"/>
              </a:rPr>
              <a:t>www.sadeczanie.net</a:t>
            </a:r>
            <a:endParaRPr lang="pl-PL" b="1" dirty="0" smtClean="0"/>
          </a:p>
          <a:p>
            <a:pPr marL="578358" indent="-514350">
              <a:lnSpc>
                <a:spcPct val="200000"/>
              </a:lnSpc>
              <a:buFont typeface="+mj-lt"/>
              <a:buAutoNum type="arabicPeriod"/>
            </a:pPr>
            <a:r>
              <a:rPr lang="pl-PL" b="1" dirty="0" smtClean="0"/>
              <a:t>Monitoring aukcyjny </a:t>
            </a:r>
            <a:r>
              <a:rPr lang="pl-PL" b="1" dirty="0" err="1" smtClean="0"/>
              <a:t>sandecjanów</a:t>
            </a:r>
            <a:r>
              <a:rPr lang="pl-PL" b="1" dirty="0" smtClean="0"/>
              <a:t> </a:t>
            </a:r>
            <a:r>
              <a:rPr lang="pl-PL" dirty="0" smtClean="0"/>
              <a:t>!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313</TotalTime>
  <Words>199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III Forum Prasy Sądeckiej </vt:lpstr>
      <vt:lpstr>Jacy jesteśmy? Co oferujemy?   Czego oczekujemy?  Propozycja na jutro! </vt:lpstr>
      <vt:lpstr>Wiedza o nas </vt:lpstr>
      <vt:lpstr>Jacy jesteśmy</vt:lpstr>
      <vt:lpstr>Co możemy zaoferować we wzajemnej współpracy?</vt:lpstr>
      <vt:lpstr>PowerPoint Presentation</vt:lpstr>
      <vt:lpstr>Czego oczekujemy?</vt:lpstr>
      <vt:lpstr>Zadania na jutro!</vt:lpstr>
    </vt:vector>
  </TitlesOfParts>
  <Company>Enterprise Investors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Forum Prasy Sądeckiej</dc:title>
  <dc:creator>Ryszard Kruk</dc:creator>
  <cp:lastModifiedBy>Ryszard Kruk</cp:lastModifiedBy>
  <cp:revision>28</cp:revision>
  <cp:lastPrinted>2012-07-03T17:06:40Z</cp:lastPrinted>
  <dcterms:created xsi:type="dcterms:W3CDTF">2012-06-18T09:30:14Z</dcterms:created>
  <dcterms:modified xsi:type="dcterms:W3CDTF">2012-07-10T11:24:15Z</dcterms:modified>
</cp:coreProperties>
</file>